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2" autoAdjust="0"/>
    <p:restoredTop sz="94660"/>
  </p:normalViewPr>
  <p:slideViewPr>
    <p:cSldViewPr>
      <p:cViewPr varScale="1">
        <p:scale>
          <a:sx n="72" d="100"/>
          <a:sy n="72" d="100"/>
        </p:scale>
        <p:origin x="126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363C4-BDF0-40A7-8F86-1B131888F362}" type="datetimeFigureOut">
              <a:rPr lang="en-CA" smtClean="0"/>
              <a:pPr/>
              <a:t>2017-01-10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49BE-EF1D-449C-BC04-48179C284828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677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8E6F9-12BA-43D0-968B-BA8DCDB07C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3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046D0-0486-4E6A-9969-7018354AB00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81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4349E6-C751-442C-A546-334B1892486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725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Rectangle 3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1546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>
          <a:xfrm>
            <a:off x="686098" y="4343704"/>
            <a:ext cx="5485805" cy="4113892"/>
          </a:xfrm>
          <a:noFill/>
          <a:ln/>
        </p:spPr>
        <p:txBody>
          <a:bodyPr/>
          <a:lstStyle/>
          <a:p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3103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B9E5-C101-4B24-802D-49C9B148BF41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83768" cy="19888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626D7-E619-47C2-BFE7-6CE9D82847D3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ED04-0680-451D-8843-FD71B2B7F8A5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7024688" cy="652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68400"/>
            <a:ext cx="8305800" cy="2471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92538"/>
            <a:ext cx="8305800" cy="2473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/>
              <a:t>The Contribution of a Strong Internal Audit Function to Corporate Governance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666EB-0216-4F0B-B555-1DDFEAE968A0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graphique SmartArt 14"/>
          <p:cNvSpPr>
            <a:spLocks noGrp="1"/>
          </p:cNvSpPr>
          <p:nvPr>
            <p:ph type="dgm" sz="quarter" idx="14"/>
          </p:nvPr>
        </p:nvSpPr>
        <p:spPr>
          <a:xfrm>
            <a:off x="454025" y="1766888"/>
            <a:ext cx="8221663" cy="4176712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US" dirty="0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12"/>
          </p:nvPr>
        </p:nvSpPr>
        <p:spPr>
          <a:xfrm>
            <a:off x="457200" y="1000127"/>
            <a:ext cx="8218292" cy="628648"/>
          </a:xfrm>
          <a:prstGeom prst="rect">
            <a:avLst/>
          </a:prstGeom>
        </p:spPr>
        <p:txBody>
          <a:bodyPr/>
          <a:lstStyle>
            <a:lvl1pPr>
              <a:lnSpc>
                <a:spcPts val="2600"/>
              </a:lnSpc>
              <a:spcBef>
                <a:spcPts val="1200"/>
              </a:spcBef>
              <a:defRPr/>
            </a:lvl1pPr>
            <a:lvl2pPr>
              <a:lnSpc>
                <a:spcPts val="2400"/>
              </a:lnSpc>
              <a:spcBef>
                <a:spcPts val="800"/>
              </a:spcBef>
              <a:defRPr/>
            </a:lvl2pPr>
            <a:lvl3pPr>
              <a:lnSpc>
                <a:spcPts val="2400"/>
              </a:lnSpc>
              <a:spcBef>
                <a:spcPts val="600"/>
              </a:spcBef>
              <a:defRPr/>
            </a:lvl3pPr>
          </a:lstStyle>
          <a:p>
            <a:pPr lvl="0"/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CA"/>
              <a:t>The Contribution of a Strong Internal Audit Function to Corporate Governance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7E890-30C9-4AE4-B971-CC765D8693EA}" type="slidenum">
              <a:rPr lang="fr-CA"/>
              <a:pPr>
                <a:defRPr/>
              </a:pPr>
              <a:t>‹#›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4808-33E9-4889-9A1C-B2DE6F2DA281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1763688" cy="13255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3ACA5-2924-414C-9944-1E5EBBB1CCB2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9049-A668-422B-990A-7DABB73BBE26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4F8C-AA8E-4256-BF6E-F949D5287656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3C7D5-7821-48C2-BECC-3C9DEECFD0F0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EFC94-ED3C-410B-9737-AD552E69E182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2013 Janis 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E0B1-30EA-4685-BE3F-7CCAAD9FB492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20103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C546-5458-4EEC-98A1-AC5F0B046482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Copyright 2010 Janis Riven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B7E1D-C6F7-482A-8D75-7BD82D1534EB}" type="datetime1">
              <a:rPr lang="en-CA" smtClean="0"/>
              <a:pPr/>
              <a:t>2017-01-10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Copyright 2010 Janis Riven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E297E-4821-4EDD-8607-E0C5D528D049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audio" Target="../media/audio10.wav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slideLayout" Target="../slideLayouts/slideLayout12.xml"/><Relationship Id="rId1" Type="http://schemas.openxmlformats.org/officeDocument/2006/relationships/audio" Target="../media/audio6.wa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Corporate Governance</a:t>
            </a:r>
            <a:br>
              <a:rPr lang="en-CA" dirty="0"/>
            </a:br>
            <a:r>
              <a:rPr lang="en-CA" dirty="0"/>
              <a:t>MG 5326</a:t>
            </a:r>
            <a:br>
              <a:rPr lang="en-CA" dirty="0"/>
            </a:b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Class 3</a:t>
            </a:r>
          </a:p>
          <a:p>
            <a:r>
              <a:rPr lang="en-CA" dirty="0"/>
              <a:t>Management and board relations</a:t>
            </a:r>
          </a:p>
        </p:txBody>
      </p:sp>
      <p:pic>
        <p:nvPicPr>
          <p:cNvPr id="4" name="~PP3729.WAV">
            <a:hlinkClick r:id="" action="ppaction://media"/>
          </p:cNvPr>
          <p:cNvPicPr>
            <a:picLocks noRot="1" noChangeAspect="1"/>
          </p:cNvPicPr>
          <p:nvPr>
            <a:wavAudioFile r:embed="rId1" name="~PP3729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254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8"/>
          <p:cNvSpPr>
            <a:spLocks noGrp="1" noChangeArrowheads="1"/>
          </p:cNvSpPr>
          <p:nvPr>
            <p:ph type="ftr" sz="quarter" idx="15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12291" name="Rectangle 9"/>
          <p:cNvSpPr>
            <a:spLocks noGrp="1" noChangeArrowheads="1"/>
          </p:cNvSpPr>
          <p:nvPr>
            <p:ph type="sldNum" sz="quarter" idx="16"/>
          </p:nvPr>
        </p:nvSpPr>
        <p:spPr>
          <a:noFill/>
        </p:spPr>
        <p:txBody>
          <a:bodyPr/>
          <a:lstStyle/>
          <a:p>
            <a:fld id="{0AC54183-8069-441C-B48C-478A1D425763}" type="slidenum">
              <a:rPr lang="fr-CA"/>
              <a:pPr/>
              <a:t>10</a:t>
            </a:fld>
            <a:endParaRPr lang="fr-CA"/>
          </a:p>
        </p:txBody>
      </p:sp>
      <p:sp>
        <p:nvSpPr>
          <p:cNvPr id="12292" name="Rectangle 30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Role and Responsibilities </a:t>
            </a:r>
            <a:br>
              <a:rPr sz="3200" b="1" dirty="0">
                <a:latin typeface="Arial" charset="0"/>
                <a:cs typeface="Arial" charset="0"/>
              </a:rPr>
            </a:br>
            <a:r>
              <a:rPr sz="3200" b="1" dirty="0">
                <a:latin typeface="Arial" charset="0"/>
                <a:cs typeface="Arial" charset="0"/>
              </a:rPr>
              <a:t>of  Internal Audit Function</a:t>
            </a:r>
            <a:endParaRPr lang="fr-CA" sz="3200" b="1" dirty="0">
              <a:latin typeface="Arial" charset="0"/>
              <a:cs typeface="Arial" charset="0"/>
            </a:endParaRPr>
          </a:p>
        </p:txBody>
      </p:sp>
      <p:sp>
        <p:nvSpPr>
          <p:cNvPr id="12293" name="Rectangle 3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 marL="419100" indent="-419100" eaLnBrk="1" hangingPunct="1">
              <a:spcAft>
                <a:spcPts val="1200"/>
              </a:spcAft>
            </a:pPr>
            <a:r>
              <a:rPr lang="en-US" dirty="0">
                <a:latin typeface="Arial" charset="0"/>
                <a:cs typeface="Arial" charset="0"/>
              </a:rPr>
              <a:t>Independent and objective evaluation of the effectiveness of risk management and internal control processes</a:t>
            </a:r>
          </a:p>
          <a:p>
            <a:pPr marL="790575" lvl="1" indent="-381000" eaLnBrk="1" hangingPunct="1">
              <a:spcAft>
                <a:spcPts val="1200"/>
              </a:spcAft>
            </a:pPr>
            <a:r>
              <a:rPr lang="en-US" u="sng" dirty="0">
                <a:latin typeface="Arial" charset="0"/>
                <a:cs typeface="Arial" charset="0"/>
              </a:rPr>
              <a:t>Functional</a:t>
            </a:r>
            <a:r>
              <a:rPr lang="en-US" dirty="0">
                <a:latin typeface="Arial" charset="0"/>
                <a:cs typeface="Arial" charset="0"/>
              </a:rPr>
              <a:t> relationship with the audit committee</a:t>
            </a:r>
          </a:p>
          <a:p>
            <a:pPr marL="790575" lvl="1" indent="-381000" eaLnBrk="1" hangingPunct="1">
              <a:spcAft>
                <a:spcPts val="1200"/>
              </a:spcAft>
            </a:pPr>
            <a:r>
              <a:rPr lang="en-US" u="sng" dirty="0">
                <a:latin typeface="Arial" charset="0"/>
                <a:cs typeface="Arial" charset="0"/>
              </a:rPr>
              <a:t>Administrative</a:t>
            </a:r>
            <a:r>
              <a:rPr lang="en-US" dirty="0">
                <a:latin typeface="Arial" charset="0"/>
                <a:cs typeface="Arial" charset="0"/>
              </a:rPr>
              <a:t> relationship with a level high enough to allow it to adequately perform its duties </a:t>
            </a:r>
          </a:p>
          <a:p>
            <a:pPr marL="790575" lvl="1" indent="-381000" eaLnBrk="1" hangingPunct="1">
              <a:spcAft>
                <a:spcPts val="1200"/>
              </a:spcAft>
            </a:pPr>
            <a:r>
              <a:rPr lang="en-US" u="sng" dirty="0">
                <a:latin typeface="Arial" charset="0"/>
                <a:cs typeface="Arial" charset="0"/>
              </a:rPr>
              <a:t>Liaison</a:t>
            </a:r>
            <a:r>
              <a:rPr lang="en-US" dirty="0">
                <a:latin typeface="Arial" charset="0"/>
                <a:cs typeface="Arial" charset="0"/>
              </a:rPr>
              <a:t> with regulatory authorities</a:t>
            </a:r>
            <a:endParaRPr lang="en-US" sz="1800" i="1" dirty="0">
              <a:latin typeface="Arial" charset="0"/>
              <a:cs typeface="Arial" charset="0"/>
            </a:endParaRPr>
          </a:p>
          <a:p>
            <a:pPr marL="790575" lvl="1" indent="-381000" eaLnBrk="1" hangingPunct="1">
              <a:spcAft>
                <a:spcPts val="1200"/>
              </a:spcAft>
            </a:pPr>
            <a:r>
              <a:rPr lang="en-US" u="sng" dirty="0">
                <a:latin typeface="Arial" charset="0"/>
                <a:cs typeface="Arial" charset="0"/>
              </a:rPr>
              <a:t>Collaboration</a:t>
            </a:r>
            <a:r>
              <a:rPr lang="en-US" dirty="0">
                <a:latin typeface="Arial" charset="0"/>
                <a:cs typeface="Arial" charset="0"/>
              </a:rPr>
              <a:t> with risk and surveillance groups</a:t>
            </a:r>
          </a:p>
          <a:p>
            <a:pPr marL="790575" lvl="1" indent="-381000" eaLnBrk="1" hangingPunct="1"/>
            <a:r>
              <a:rPr lang="en-US" u="sng" dirty="0">
                <a:latin typeface="Arial" charset="0"/>
                <a:cs typeface="Arial" charset="0"/>
              </a:rPr>
              <a:t>Mandate and audit plan</a:t>
            </a:r>
            <a:r>
              <a:rPr lang="en-US" dirty="0">
                <a:latin typeface="Arial" charset="0"/>
                <a:cs typeface="Arial" charset="0"/>
              </a:rPr>
              <a:t> focused on risks and approved by the audit committee of the Board</a:t>
            </a:r>
          </a:p>
        </p:txBody>
      </p:sp>
      <p:pic>
        <p:nvPicPr>
          <p:cNvPr id="6" name="~PP1225.WAV">
            <a:hlinkClick r:id="" action="ppaction://media"/>
          </p:cNvPr>
          <p:cNvPicPr>
            <a:picLocks noRot="1" noChangeAspect="1"/>
          </p:cNvPicPr>
          <p:nvPr>
            <a:wavAudioFile r:embed="rId1" name="~PP1225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7704" cy="1370013"/>
          </a:xfrm>
          <a:prstGeom prst="rect">
            <a:avLst/>
          </a:prstGeom>
        </p:spPr>
      </p:pic>
    </p:spTree>
  </p:cSld>
  <p:clrMapOvr>
    <a:masterClrMapping/>
  </p:clrMapOvr>
  <p:transition advTm="1543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1433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662FE1-EE4C-4E0E-A267-9406D29DFF73}" type="slidenum">
              <a:rPr lang="fr-CA"/>
              <a:pPr/>
              <a:t>11</a:t>
            </a:fld>
            <a:endParaRPr lang="fr-CA"/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Internal Audit:</a:t>
            </a:r>
            <a:r>
              <a:rPr lang="en-CA" sz="3200" b="1" dirty="0">
                <a:latin typeface="Arial" charset="0"/>
                <a:cs typeface="Arial" charset="0"/>
              </a:rPr>
              <a:t>e</a:t>
            </a:r>
            <a:r>
              <a:rPr sz="3200" b="1" dirty="0">
                <a:latin typeface="Arial" charset="0"/>
                <a:cs typeface="Arial" charset="0"/>
              </a:rPr>
              <a:t>yes and </a:t>
            </a:r>
            <a:r>
              <a:rPr lang="en-CA" sz="3200" b="1" dirty="0">
                <a:latin typeface="Arial" charset="0"/>
                <a:cs typeface="Arial" charset="0"/>
              </a:rPr>
              <a:t>e</a:t>
            </a:r>
            <a:r>
              <a:rPr sz="3200" b="1" dirty="0" err="1">
                <a:latin typeface="Arial" charset="0"/>
                <a:cs typeface="Arial" charset="0"/>
              </a:rPr>
              <a:t>ars</a:t>
            </a:r>
            <a:r>
              <a:rPr sz="3200" b="1" dirty="0">
                <a:latin typeface="Arial" charset="0"/>
                <a:cs typeface="Arial" charset="0"/>
              </a:rPr>
              <a:t> of the</a:t>
            </a:r>
            <a:r>
              <a:rPr lang="en-CA" sz="3200" b="1" dirty="0">
                <a:latin typeface="Arial" charset="0"/>
                <a:cs typeface="Arial" charset="0"/>
              </a:rPr>
              <a:t> b</a:t>
            </a:r>
            <a:r>
              <a:rPr sz="3200" b="1" dirty="0" err="1">
                <a:latin typeface="Arial" charset="0"/>
                <a:cs typeface="Arial" charset="0"/>
              </a:rPr>
              <a:t>oard</a:t>
            </a:r>
            <a:endParaRPr lang="fr-CA" sz="3200" b="1" dirty="0">
              <a:latin typeface="Arial" charset="0"/>
              <a:cs typeface="Arial" charset="0"/>
            </a:endParaRP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 marL="419100" indent="-419100" eaLnBrk="1" hangingPunct="1"/>
            <a:r>
              <a:rPr lang="en-US">
                <a:latin typeface="Arial" charset="0"/>
                <a:cs typeface="Arial" charset="0"/>
              </a:rPr>
              <a:t>Internal audit offers Board members an independent assessment of:</a:t>
            </a:r>
          </a:p>
          <a:p>
            <a:pPr marL="790575" lvl="1" indent="-381000" eaLnBrk="1" hangingPunct="1"/>
            <a:r>
              <a:rPr lang="en-US">
                <a:latin typeface="Arial" charset="0"/>
                <a:cs typeface="Arial" charset="0"/>
              </a:rPr>
              <a:t>The management of business activities and corporate affairs</a:t>
            </a:r>
          </a:p>
          <a:p>
            <a:pPr marL="790575" lvl="1" indent="-381000" eaLnBrk="1" hangingPunct="1"/>
            <a:r>
              <a:rPr lang="en-US">
                <a:latin typeface="Arial" charset="0"/>
                <a:cs typeface="Arial" charset="0"/>
              </a:rPr>
              <a:t>The design and effectiveness of policies, processes and procedures</a:t>
            </a:r>
          </a:p>
          <a:p>
            <a:pPr marL="790575" lvl="1" indent="-381000" eaLnBrk="1" hangingPunct="1"/>
            <a:r>
              <a:rPr lang="en-US">
                <a:latin typeface="Arial" charset="0"/>
                <a:cs typeface="Arial" charset="0"/>
              </a:rPr>
              <a:t>The control environment mitigating the whole range of risks that the organization faces</a:t>
            </a:r>
          </a:p>
          <a:p>
            <a:pPr marL="790575" lvl="1" indent="-381000" eaLnBrk="1" hangingPunct="1"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>
                <a:latin typeface="Arial" charset="0"/>
                <a:cs typeface="Arial" charset="0"/>
              </a:rPr>
              <a:t>Means for the Board to exercise independent and informed judgment without knowing everything about company operations</a:t>
            </a:r>
          </a:p>
        </p:txBody>
      </p:sp>
      <p:pic>
        <p:nvPicPr>
          <p:cNvPr id="6" name="~PP1635.WAV">
            <a:hlinkClick r:id="" action="ppaction://media"/>
          </p:cNvPr>
          <p:cNvPicPr>
            <a:picLocks noRot="1" noChangeAspect="1"/>
          </p:cNvPicPr>
          <p:nvPr>
            <a:wavAudioFile r:embed="rId1" name="~PP1635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494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1D07D2-653E-42F7-A3F6-A8F2E7E12D1A}" type="slidenum">
              <a:rPr lang="fr-CA"/>
              <a:pPr/>
              <a:t>12</a:t>
            </a:fld>
            <a:endParaRPr lang="fr-CA"/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Internal Audit: Management Aid</a:t>
            </a:r>
            <a:endParaRPr lang="fr-CA" sz="3200" b="1" dirty="0">
              <a:latin typeface="Arial" charset="0"/>
              <a:cs typeface="Arial" charset="0"/>
            </a:endParaRP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85000" lnSpcReduction="20000"/>
          </a:bodyPr>
          <a:lstStyle/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Independence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Unique position and overview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Expertise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Evaluation of control structure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Practical, fact-based recommendations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Rigorous methodology and structured risk-based approach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Training ground</a:t>
            </a:r>
          </a:p>
        </p:txBody>
      </p:sp>
      <p:pic>
        <p:nvPicPr>
          <p:cNvPr id="6" name="~PP673.WAV">
            <a:hlinkClick r:id="" action="ppaction://media"/>
          </p:cNvPr>
          <p:cNvPicPr>
            <a:picLocks noRot="1" noChangeAspect="1"/>
          </p:cNvPicPr>
          <p:nvPr>
            <a:wavAudioFile r:embed="rId1" name="~PP673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23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350A97-FBDB-4E24-8E43-1FF9E74CAE75}" type="slidenum">
              <a:rPr lang="fr-CA"/>
              <a:pPr/>
              <a:t>13</a:t>
            </a:fld>
            <a:endParaRPr lang="fr-CA"/>
          </a:p>
        </p:txBody>
      </p:sp>
      <p:sp>
        <p:nvSpPr>
          <p:cNvPr id="20484" name="Rectangle 2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Internal Audit: Interaction With External Auditors</a:t>
            </a:r>
            <a:endParaRPr lang="fr-CA" sz="3200" b="1" dirty="0">
              <a:latin typeface="Arial" charset="0"/>
              <a:cs typeface="Arial" charset="0"/>
            </a:endParaRP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pPr marL="419100" indent="-419100" eaLnBrk="1" hangingPunct="1"/>
            <a:r>
              <a:rPr lang="en-US">
                <a:latin typeface="Arial" charset="0"/>
                <a:cs typeface="Arial" charset="0"/>
              </a:rPr>
              <a:t>Coordination of audit work</a:t>
            </a:r>
          </a:p>
          <a:p>
            <a:pPr marL="790575" lvl="1" indent="-381000" eaLnBrk="1" hangingPunct="1"/>
            <a:r>
              <a:rPr lang="en-US">
                <a:latin typeface="Arial" charset="0"/>
                <a:cs typeface="Arial" charset="0"/>
              </a:rPr>
              <a:t>The greater the competency and independence of internal audit, the greater the likelihood of external auditors relying on their work</a:t>
            </a:r>
          </a:p>
          <a:p>
            <a:pPr marL="790575" lvl="1" indent="-381000" eaLnBrk="1" hangingPunct="1">
              <a:buFont typeface="Arial" charset="0"/>
              <a:buNone/>
            </a:pPr>
            <a:endParaRPr lang="en-US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>
                <a:latin typeface="Arial" charset="0"/>
                <a:cs typeface="Arial" charset="0"/>
              </a:rPr>
              <a:t>Scope of external auditors’ mandate vs. that of internal audit</a:t>
            </a:r>
          </a:p>
          <a:p>
            <a:pPr marL="790575" lvl="1" indent="-381000" eaLnBrk="1" hangingPunct="1"/>
            <a:r>
              <a:rPr lang="en-US" b="1">
                <a:latin typeface="Arial" charset="0"/>
                <a:cs typeface="Arial" charset="0"/>
              </a:rPr>
              <a:t>External </a:t>
            </a:r>
            <a:r>
              <a:rPr lang="en-US">
                <a:latin typeface="Arial" charset="0"/>
                <a:cs typeface="Arial" charset="0"/>
              </a:rPr>
              <a:t>= appointed by shareholders</a:t>
            </a:r>
          </a:p>
          <a:p>
            <a:pPr marL="1162050" lvl="2" indent="-342900" eaLnBrk="1" hangingPunct="1"/>
            <a:r>
              <a:rPr lang="en-US">
                <a:latin typeface="Arial" charset="0"/>
                <a:cs typeface="Arial" charset="0"/>
              </a:rPr>
              <a:t>Published financial information - financial controls - disclosure  </a:t>
            </a:r>
          </a:p>
          <a:p>
            <a:pPr marL="790575" lvl="1" indent="-381000" eaLnBrk="1" hangingPunct="1"/>
            <a:r>
              <a:rPr lang="en-US" b="1">
                <a:latin typeface="Arial" charset="0"/>
                <a:cs typeface="Arial" charset="0"/>
              </a:rPr>
              <a:t>Internal</a:t>
            </a:r>
            <a:r>
              <a:rPr lang="en-US">
                <a:latin typeface="Arial" charset="0"/>
                <a:cs typeface="Arial" charset="0"/>
              </a:rPr>
              <a:t> = appointed by Board of Directors</a:t>
            </a:r>
          </a:p>
          <a:p>
            <a:pPr marL="1162050" lvl="2" indent="-342900" eaLnBrk="1" hangingPunct="1"/>
            <a:r>
              <a:rPr lang="en-US">
                <a:latin typeface="Arial" charset="0"/>
                <a:cs typeface="Arial" charset="0"/>
              </a:rPr>
              <a:t>Financial information and controls</a:t>
            </a:r>
          </a:p>
          <a:p>
            <a:pPr marL="1162050" lvl="2" indent="-342900" eaLnBrk="1" hangingPunct="1"/>
            <a:r>
              <a:rPr lang="en-US">
                <a:latin typeface="Arial" charset="0"/>
                <a:cs typeface="Arial" charset="0"/>
              </a:rPr>
              <a:t>Effectiveness of overall corporate risk management and internal controls, including projects in development</a:t>
            </a:r>
          </a:p>
        </p:txBody>
      </p:sp>
      <p:pic>
        <p:nvPicPr>
          <p:cNvPr id="6" name="~PP288.WAV">
            <a:hlinkClick r:id="" action="ppaction://media"/>
          </p:cNvPr>
          <p:cNvPicPr>
            <a:picLocks noRot="1" noChangeAspect="1"/>
          </p:cNvPicPr>
          <p:nvPr>
            <a:wavAudioFile r:embed="rId1" name="~PP288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0603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external Auditor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8475" y="1403350"/>
            <a:ext cx="6761163" cy="1536700"/>
          </a:xfrm>
          <a:noFill/>
        </p:spPr>
        <p:txBody>
          <a:bodyPr>
            <a:normAutofit fontScale="25000" lnSpcReduction="20000"/>
          </a:bodyPr>
          <a:lstStyle/>
          <a:p>
            <a:pPr marL="0" indent="0" eaLnBrk="1" hangingPunct="1">
              <a:lnSpc>
                <a:spcPct val="90000"/>
              </a:lnSpc>
            </a:pPr>
            <a:r>
              <a:rPr lang="en-US" sz="9600" dirty="0"/>
              <a:t>Give expert and independent opinion about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fairness and truth of financial statements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Whether they comply with relevant laws and regulations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sz="9600" dirty="0"/>
              <a:t>DOES NOT detect fraud or error this is management’s responsibility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Auditor DOES assess risk of fraud or error through review of internal controls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US" sz="9600" dirty="0"/>
              <a:t>issues re auditor independence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Relationship with management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Non-audit business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9600" dirty="0"/>
              <a:t>directorships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/>
          </a:p>
          <a:p>
            <a:pPr marL="0" indent="0"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~PP3344.WAV">
            <a:hlinkClick r:id="" action="ppaction://media"/>
          </p:cNvPr>
          <p:cNvPicPr>
            <a:picLocks noRot="1" noChangeAspect="1"/>
          </p:cNvPicPr>
          <p:nvPr>
            <a:wavAudioFile r:embed="rId1" name="~PP3344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733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 role of the external auditor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sz="2400"/>
              <a:t>Appointed by shareholders</a:t>
            </a:r>
          </a:p>
          <a:p>
            <a:pPr lvl="1" eaLnBrk="1" hangingPunct="1"/>
            <a:r>
              <a:rPr lang="en-US" sz="2400"/>
              <a:t>provide reasonable assurance that the financial statements, taken as a whole, are free from material misstatement, whether caused by fraud or error.</a:t>
            </a:r>
          </a:p>
          <a:p>
            <a:pPr lvl="1" eaLnBrk="1" hangingPunct="1"/>
            <a:r>
              <a:rPr lang="en-US" sz="2400"/>
              <a:t>Accountable to both shareholders and to the board (through the Audit Committee)</a:t>
            </a:r>
          </a:p>
        </p:txBody>
      </p:sp>
      <p:pic>
        <p:nvPicPr>
          <p:cNvPr id="4" name="~PP1546.WAV">
            <a:hlinkClick r:id="" action="ppaction://media"/>
          </p:cNvPr>
          <p:cNvPicPr>
            <a:picLocks noRot="1" noChangeAspect="1"/>
          </p:cNvPicPr>
          <p:nvPr>
            <a:wavAudioFile r:embed="rId1" name="~PP1546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00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Class 3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Write a two to three page paper on how an organization’s methods for dealing with (1) succession planning for the board AND management ; (2) compensation of its key executives,  and (3) creating control processes can help OR hinder the organization reaching its goals.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16</a:t>
            </a:fld>
            <a:endParaRPr lang="en-CA"/>
          </a:p>
        </p:txBody>
      </p:sp>
      <p:pic>
        <p:nvPicPr>
          <p:cNvPr id="6" name="~PP2773.WAV">
            <a:hlinkClick r:id="" action="ppaction://media"/>
          </p:cNvPr>
          <p:cNvPicPr>
            <a:picLocks noRot="1" noChangeAspect="1"/>
          </p:cNvPicPr>
          <p:nvPr>
            <a:wavAudioFile r:embed="rId1" name="~PP2773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84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Tools for developing a common strategic vision between the board and management</a:t>
            </a:r>
          </a:p>
          <a:p>
            <a:r>
              <a:rPr lang="en-CA" dirty="0"/>
              <a:t>The key functions of compensation and succession planning</a:t>
            </a:r>
          </a:p>
          <a:p>
            <a:r>
              <a:rPr lang="en-CA" dirty="0"/>
              <a:t>Developing control systems and monitoring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Copyright 2016 - DIU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E297E-4821-4EDD-8607-E0C5D528D049}" type="slidenum">
              <a:rPr lang="en-CA" smtClean="0"/>
              <a:pPr/>
              <a:t>2</a:t>
            </a:fld>
            <a:endParaRPr lang="en-CA"/>
          </a:p>
        </p:txBody>
      </p:sp>
      <p:pic>
        <p:nvPicPr>
          <p:cNvPr id="6" name="~PP2132.WAV">
            <a:hlinkClick r:id="" action="ppaction://media"/>
          </p:cNvPr>
          <p:cNvPicPr>
            <a:picLocks noRot="1" noChangeAspect="1"/>
          </p:cNvPicPr>
          <p:nvPr>
            <a:wavAudioFile r:embed="rId1" name="~PP2132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15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74638"/>
            <a:ext cx="68580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/>
              <a:t>Balancing Board &amp; Management roles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spcAft>
                <a:spcPct val="50000"/>
              </a:spcAft>
            </a:pPr>
            <a:r>
              <a:rPr lang="en-US" sz="2800"/>
              <a:t>the ‘nose in fingers out’ model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u="sng"/>
              <a:t>Challenge</a:t>
            </a:r>
            <a:r>
              <a:rPr lang="en-US" sz="2400"/>
              <a:t>: engage Board in right kind of 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Use Board + individual directors and their strengths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Maintain control of traditional management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u="sng"/>
              <a:t>Engagement</a:t>
            </a:r>
            <a:r>
              <a:rPr lang="en-US" sz="2400"/>
              <a:t>: strategic planning process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/>
              <a:t>	Why: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Board needs to approve strategy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Avoid Board “high-jacking” key projects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endParaRPr lang="en-US" sz="2400"/>
          </a:p>
        </p:txBody>
      </p:sp>
      <p:pic>
        <p:nvPicPr>
          <p:cNvPr id="4" name="~PP2057.WAV">
            <a:hlinkClick r:id="" action="ppaction://media"/>
          </p:cNvPr>
          <p:cNvPicPr>
            <a:picLocks noRot="1" noChangeAspect="1"/>
          </p:cNvPicPr>
          <p:nvPr>
            <a:wavAudioFile r:embed="rId1" name="~PP2057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3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74638"/>
            <a:ext cx="68580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/>
            <a:r>
              <a:rPr kumimoji="1" lang="en-US" sz="3200" b="1">
                <a:solidFill>
                  <a:srgbClr val="000066"/>
                </a:solidFill>
              </a:rPr>
              <a:t>The role of the board in selecting and evaluating management</a:t>
            </a:r>
            <a:br>
              <a:rPr kumimoji="1" lang="en-US" sz="4000" b="1">
                <a:solidFill>
                  <a:srgbClr val="000066"/>
                </a:solidFill>
              </a:rPr>
            </a:br>
            <a:endParaRPr kumimoji="1" lang="en-US" sz="4000" b="1">
              <a:solidFill>
                <a:srgbClr val="000066"/>
              </a:solidFill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 dirty="0"/>
              <a:t>board mandate must specifically acknowledge responsibility for:</a:t>
            </a:r>
          </a:p>
          <a:p>
            <a:pPr lvl="1"/>
            <a:r>
              <a:rPr lang="en-US" sz="2400" dirty="0"/>
              <a:t> succession planning ( for Board as well as CEO)</a:t>
            </a:r>
          </a:p>
          <a:p>
            <a:pPr lvl="1"/>
            <a:r>
              <a:rPr lang="en-US" sz="2400" dirty="0"/>
              <a:t>Selection (and termination) of CEO</a:t>
            </a:r>
          </a:p>
          <a:p>
            <a:pPr lvl="1"/>
            <a:r>
              <a:rPr lang="en-US" sz="2400" dirty="0"/>
              <a:t>Fix remuneration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evaluate performance</a:t>
            </a:r>
            <a:endParaRPr lang="en-US" sz="2800" dirty="0"/>
          </a:p>
        </p:txBody>
      </p:sp>
      <p:pic>
        <p:nvPicPr>
          <p:cNvPr id="4" name="~PP2309.WAV">
            <a:hlinkClick r:id="" action="ppaction://media"/>
          </p:cNvPr>
          <p:cNvPicPr>
            <a:picLocks noRot="1" noChangeAspect="1"/>
          </p:cNvPicPr>
          <p:nvPr>
            <a:wavAudioFile r:embed="rId1" name="~PP2309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1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274638"/>
            <a:ext cx="6858000" cy="10969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/>
              <a:t>Compensation: the board and management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600200"/>
            <a:ext cx="6858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b="1" dirty="0"/>
              <a:t>Compensation and conflicts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The issue with stock options – back dating and spring loading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Other kinds of pay for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/>
              <a:t>Management contracts</a:t>
            </a: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800" b="1" dirty="0"/>
              <a:t>Issues linking pay to performance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Unsuitable measures lead to achieving wrong outcomes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Short term v. long term measures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Delayed timing for payouts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Severance payments</a:t>
            </a:r>
          </a:p>
          <a:p>
            <a:pPr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800" b="1" dirty="0"/>
              <a:t>Multiple components of executive comp</a:t>
            </a:r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Annual compensation = salary +bonus + </a:t>
            </a:r>
            <a:r>
              <a:rPr lang="en-US" sz="1600" dirty="0" err="1"/>
              <a:t>perks+pension</a:t>
            </a:r>
            <a:endParaRPr lang="en-US" sz="1600" dirty="0"/>
          </a:p>
          <a:p>
            <a:pPr lvl="1" eaLnBrk="1" hangingPunct="1">
              <a:lnSpc>
                <a:spcPct val="80000"/>
              </a:lnSpc>
              <a:spcAft>
                <a:spcPct val="20000"/>
              </a:spcAft>
            </a:pPr>
            <a:r>
              <a:rPr lang="en-US" sz="1600" dirty="0"/>
              <a:t>Long term compensation = options, restricted or performance shares + termination arrangement</a:t>
            </a:r>
            <a:endParaRPr lang="en-US" sz="1800" b="1" dirty="0"/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</p:txBody>
      </p:sp>
      <p:pic>
        <p:nvPicPr>
          <p:cNvPr id="4" name="~PP820.WAV">
            <a:hlinkClick r:id="" action="ppaction://media"/>
          </p:cNvPr>
          <p:cNvPicPr>
            <a:picLocks noRot="1" noChangeAspect="1"/>
          </p:cNvPicPr>
          <p:nvPr>
            <a:wavAudioFile r:embed="rId1" name="~PP820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496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8195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CB27F6-7C7A-4061-ABEC-A43176F55809}" type="slidenum">
              <a:rPr lang="fr-CA"/>
              <a:pPr/>
              <a:t>6</a:t>
            </a:fld>
            <a:endParaRPr lang="fr-CA"/>
          </a:p>
        </p:txBody>
      </p:sp>
      <p:sp>
        <p:nvSpPr>
          <p:cNvPr id="8196" name="Rectangle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Times New Roman" pitchFamily="18" charset="0"/>
              </a:rPr>
              <a:t>The Pillars of Governance:</a:t>
            </a:r>
            <a:r>
              <a:rPr lang="en-CA" sz="3200" b="1" dirty="0">
                <a:latin typeface="Arial" charset="0"/>
                <a:cs typeface="Times New Roman" pitchFamily="18" charset="0"/>
              </a:rPr>
              <a:t> effective control systems</a:t>
            </a:r>
            <a:endParaRPr lang="fr-CA" sz="3200" b="1" dirty="0">
              <a:latin typeface="Arial" charset="0"/>
              <a:cs typeface="Times New Roman" pitchFamily="18" charset="0"/>
            </a:endParaRPr>
          </a:p>
        </p:txBody>
      </p:sp>
      <p:pic>
        <p:nvPicPr>
          <p:cNvPr id="8197" name="Picture 21" descr="j0430426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679700" y="1557338"/>
            <a:ext cx="3590925" cy="2938462"/>
          </a:xfrm>
          <a:noFill/>
        </p:spPr>
      </p:pic>
      <p:sp>
        <p:nvSpPr>
          <p:cNvPr id="8198" name="Text Box 25"/>
          <p:cNvSpPr txBox="1">
            <a:spLocks noChangeArrowheads="1"/>
          </p:cNvSpPr>
          <p:nvPr/>
        </p:nvSpPr>
        <p:spPr bwMode="auto">
          <a:xfrm>
            <a:off x="3851275" y="4832350"/>
            <a:ext cx="2419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fr-CA" sz="2000" b="1">
                <a:solidFill>
                  <a:schemeClr val="tx1"/>
                </a:solidFill>
                <a:latin typeface="Verdana" pitchFamily="34" charset="0"/>
              </a:rPr>
              <a:t>Management</a:t>
            </a:r>
          </a:p>
        </p:txBody>
      </p:sp>
      <p:sp>
        <p:nvSpPr>
          <p:cNvPr id="8199" name="Line 28"/>
          <p:cNvSpPr>
            <a:spLocks noChangeShapeType="1"/>
          </p:cNvSpPr>
          <p:nvPr/>
        </p:nvSpPr>
        <p:spPr bwMode="auto">
          <a:xfrm flipV="1">
            <a:off x="5148263" y="4273550"/>
            <a:ext cx="503237" cy="5889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8200" name="Line 29"/>
          <p:cNvSpPr>
            <a:spLocks noChangeShapeType="1"/>
          </p:cNvSpPr>
          <p:nvPr/>
        </p:nvSpPr>
        <p:spPr bwMode="auto">
          <a:xfrm flipH="1" flipV="1">
            <a:off x="3267075" y="4351338"/>
            <a:ext cx="225425" cy="511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8201" name="Line 30"/>
          <p:cNvSpPr>
            <a:spLocks noChangeShapeType="1"/>
          </p:cNvSpPr>
          <p:nvPr/>
        </p:nvSpPr>
        <p:spPr bwMode="auto">
          <a:xfrm>
            <a:off x="1887538" y="3544888"/>
            <a:ext cx="792162" cy="677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sp>
        <p:nvSpPr>
          <p:cNvPr id="8202" name="Rectangle 31"/>
          <p:cNvSpPr>
            <a:spLocks noChangeArrowheads="1"/>
          </p:cNvSpPr>
          <p:nvPr/>
        </p:nvSpPr>
        <p:spPr bwMode="auto">
          <a:xfrm>
            <a:off x="3429000" y="2751138"/>
            <a:ext cx="221456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b="1">
                <a:solidFill>
                  <a:schemeClr val="tx1"/>
                </a:solidFill>
                <a:latin typeface="Verdana" pitchFamily="34" charset="0"/>
              </a:rPr>
              <a:t>Effective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b="1">
                <a:solidFill>
                  <a:schemeClr val="tx1"/>
                </a:solidFill>
                <a:latin typeface="Verdana" pitchFamily="34" charset="0"/>
              </a:rPr>
              <a:t>Governance</a:t>
            </a:r>
          </a:p>
        </p:txBody>
      </p:sp>
      <p:sp>
        <p:nvSpPr>
          <p:cNvPr id="8203" name="Text Box 32"/>
          <p:cNvSpPr txBox="1">
            <a:spLocks noChangeArrowheads="1"/>
          </p:cNvSpPr>
          <p:nvPr/>
        </p:nvSpPr>
        <p:spPr bwMode="auto">
          <a:xfrm>
            <a:off x="379413" y="2732088"/>
            <a:ext cx="2298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000" b="1">
                <a:solidFill>
                  <a:schemeClr val="tx1"/>
                </a:solidFill>
                <a:latin typeface="Verdana" pitchFamily="34" charset="0"/>
              </a:rPr>
              <a:t>External Auditors</a:t>
            </a:r>
          </a:p>
        </p:txBody>
      </p:sp>
      <p:sp>
        <p:nvSpPr>
          <p:cNvPr id="8204" name="Rectangle 33"/>
          <p:cNvSpPr>
            <a:spLocks noChangeArrowheads="1"/>
          </p:cNvSpPr>
          <p:nvPr/>
        </p:nvSpPr>
        <p:spPr bwMode="auto">
          <a:xfrm>
            <a:off x="2968625" y="4832350"/>
            <a:ext cx="102711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000" b="1">
                <a:solidFill>
                  <a:schemeClr val="tx1"/>
                </a:solidFill>
                <a:latin typeface="Verdana" pitchFamily="34" charset="0"/>
              </a:rPr>
              <a:t>Board</a:t>
            </a:r>
          </a:p>
        </p:txBody>
      </p:sp>
      <p:sp>
        <p:nvSpPr>
          <p:cNvPr id="8205" name="Rectangle 34"/>
          <p:cNvSpPr>
            <a:spLocks noChangeArrowheads="1"/>
          </p:cNvSpPr>
          <p:nvPr/>
        </p:nvSpPr>
        <p:spPr bwMode="auto">
          <a:xfrm>
            <a:off x="6659563" y="2727325"/>
            <a:ext cx="1412875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000" b="1">
                <a:solidFill>
                  <a:schemeClr val="tx1"/>
                </a:solidFill>
                <a:latin typeface="Verdana" pitchFamily="34" charset="0"/>
              </a:rPr>
              <a:t>Internal</a:t>
            </a:r>
            <a:r>
              <a:rPr lang="en-US" sz="1400" b="1">
                <a:solidFill>
                  <a:schemeClr val="tx1"/>
                </a:solidFill>
                <a:latin typeface="Verdana" pitchFamily="34" charset="0"/>
              </a:rPr>
              <a:t> </a:t>
            </a:r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000" b="1">
                <a:solidFill>
                  <a:schemeClr val="tx1"/>
                </a:solidFill>
                <a:latin typeface="Verdana" pitchFamily="34" charset="0"/>
              </a:rPr>
              <a:t>Auditors</a:t>
            </a:r>
          </a:p>
        </p:txBody>
      </p:sp>
      <p:sp>
        <p:nvSpPr>
          <p:cNvPr id="8206" name="Line 35"/>
          <p:cNvSpPr>
            <a:spLocks noChangeShapeType="1"/>
          </p:cNvSpPr>
          <p:nvPr/>
        </p:nvSpPr>
        <p:spPr bwMode="auto">
          <a:xfrm rot="5400000">
            <a:off x="6243637" y="3543301"/>
            <a:ext cx="792163" cy="677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CA"/>
          </a:p>
        </p:txBody>
      </p:sp>
      <p:pic>
        <p:nvPicPr>
          <p:cNvPr id="15" name="~PP3332.WAV">
            <a:hlinkClick r:id="" action="ppaction://media"/>
          </p:cNvPr>
          <p:cNvPicPr>
            <a:picLocks noRot="1" noChangeAspect="1"/>
          </p:cNvPicPr>
          <p:nvPr>
            <a:wavAudioFile r:embed="rId1" name="~PP3332.WAV"/>
          </p:nvPr>
        </p:nvPicPr>
        <p:blipFill>
          <a:blip r:embed="rId4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79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372C13B-A6F3-438C-A17E-7E2D1FB525E6}" type="slidenum">
              <a:rPr lang="fr-CA"/>
              <a:pPr/>
              <a:t>7</a:t>
            </a:fld>
            <a:endParaRPr lang="fr-CA"/>
          </a:p>
        </p:txBody>
      </p:sp>
      <p:sp>
        <p:nvSpPr>
          <p:cNvPr id="9220" name="Rectangle 39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923112" cy="1143000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Role of the Audit Committee </a:t>
            </a:r>
            <a:br>
              <a:rPr sz="3200" b="1" dirty="0">
                <a:latin typeface="Arial" charset="0"/>
                <a:cs typeface="Arial" charset="0"/>
              </a:rPr>
            </a:br>
            <a:r>
              <a:rPr sz="3200" b="1" dirty="0">
                <a:latin typeface="Arial" charset="0"/>
                <a:cs typeface="Arial" charset="0"/>
              </a:rPr>
              <a:t>in Governance</a:t>
            </a:r>
            <a:endParaRPr lang="fr-CA" sz="3200" b="1" dirty="0">
              <a:latin typeface="Arial" charset="0"/>
              <a:cs typeface="Arial" charset="0"/>
            </a:endParaRPr>
          </a:p>
        </p:txBody>
      </p:sp>
      <p:sp>
        <p:nvSpPr>
          <p:cNvPr id="9221" name="Rectangle 40"/>
          <p:cNvSpPr>
            <a:spLocks noGrp="1" noChangeArrowheads="1"/>
          </p:cNvSpPr>
          <p:nvPr>
            <p:ph type="body" idx="1"/>
          </p:nvPr>
        </p:nvSpPr>
        <p:spPr>
          <a:xfrm>
            <a:off x="457200" y="1340768"/>
            <a:ext cx="8507413" cy="4925095"/>
          </a:xfrm>
        </p:spPr>
        <p:txBody>
          <a:bodyPr>
            <a:noAutofit/>
          </a:bodyPr>
          <a:lstStyle/>
          <a:p>
            <a:pPr marL="457200" indent="-457200" eaLnBrk="1" hangingPunct="1">
              <a:spcAft>
                <a:spcPct val="0"/>
              </a:spcAft>
              <a:buFont typeface="Wingdings" pitchFamily="2" charset="2"/>
              <a:buAutoNum type="arabicPeriod"/>
            </a:pPr>
            <a:endParaRPr lang="en-US" sz="1600" b="1" dirty="0">
              <a:latin typeface="Arial" charset="0"/>
              <a:cs typeface="Arial" charset="0"/>
            </a:endParaRPr>
          </a:p>
          <a:p>
            <a:pPr marL="457200" indent="-457200" eaLnBrk="1" hangingPunct="1">
              <a:spcAft>
                <a:spcPct val="0"/>
              </a:spcAft>
              <a:buFont typeface="Wingdings" pitchFamily="2" charset="2"/>
              <a:buAutoNum type="arabicPeriod"/>
            </a:pPr>
            <a:r>
              <a:rPr lang="en-US" sz="1600" b="1" dirty="0">
                <a:latin typeface="Arial" charset="0"/>
                <a:cs typeface="Arial" charset="0"/>
              </a:rPr>
              <a:t>Financial Statements and Certification from CEO/CFO</a:t>
            </a:r>
          </a:p>
          <a:p>
            <a:pPr marL="812800" lvl="1" indent="-274638" eaLnBrk="1" hangingPunct="1">
              <a:spcAft>
                <a:spcPct val="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Review the integrity of financial statements and recommend their approval to the Board</a:t>
            </a:r>
          </a:p>
          <a:p>
            <a:pPr marL="812800" lvl="1" indent="-274638" eaLnBrk="1" hangingPunct="1">
              <a:spcAft>
                <a:spcPts val="90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Oversee Management’s certification process, findings and remediation efforts</a:t>
            </a:r>
          </a:p>
          <a:p>
            <a:pPr marL="457200" indent="-457200" eaLnBrk="1" hangingPunct="1">
              <a:spcAft>
                <a:spcPct val="0"/>
              </a:spcAft>
              <a:buFont typeface="Wingdings" pitchFamily="2" charset="2"/>
              <a:buAutoNum type="arabicPeriod"/>
            </a:pPr>
            <a:r>
              <a:rPr lang="en-US" sz="1600" b="1" dirty="0">
                <a:latin typeface="Arial" charset="0"/>
                <a:cs typeface="Arial" charset="0"/>
              </a:rPr>
              <a:t>Risk Management and Internal Control</a:t>
            </a:r>
          </a:p>
          <a:p>
            <a:pPr marL="812800" lvl="1" indent="-274638" eaLnBrk="1" hangingPunct="1">
              <a:spcAft>
                <a:spcPct val="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Review and approve the overall risk philosophy, risk appetite and policies and review related reports</a:t>
            </a:r>
          </a:p>
          <a:p>
            <a:pPr marL="812800" lvl="1" indent="-274638" eaLnBrk="1" hangingPunct="1">
              <a:spcAft>
                <a:spcPts val="90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Oversee the adequacy and effectiveness of the system of internal control</a:t>
            </a:r>
          </a:p>
          <a:p>
            <a:pPr marL="457200" indent="-457200" eaLnBrk="1" hangingPunct="1">
              <a:spcAft>
                <a:spcPct val="0"/>
              </a:spcAft>
              <a:buFont typeface="Wingdings" pitchFamily="2" charset="2"/>
              <a:buAutoNum type="arabicPeriod" startAt="3"/>
            </a:pPr>
            <a:r>
              <a:rPr lang="en-US" sz="1600" b="1" dirty="0">
                <a:latin typeface="Arial" charset="0"/>
                <a:cs typeface="Arial" charset="0"/>
              </a:rPr>
              <a:t>Compliance, Ethics and Anti-Fraud Program </a:t>
            </a:r>
          </a:p>
          <a:p>
            <a:pPr marL="812800" lvl="1" indent="-274638" eaLnBrk="1" hangingPunct="1">
              <a:spcAft>
                <a:spcPts val="90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Approve the code of conduct or ethics and oversee legal and regulatory compliance programs, including whistleblower procedures</a:t>
            </a:r>
          </a:p>
          <a:p>
            <a:pPr marL="457200" indent="-457200" eaLnBrk="1" hangingPunct="1">
              <a:spcAft>
                <a:spcPct val="0"/>
              </a:spcAft>
              <a:buFont typeface="Wingdings" pitchFamily="2" charset="2"/>
              <a:buAutoNum type="arabicPeriod" startAt="3"/>
            </a:pPr>
            <a:r>
              <a:rPr lang="en-US" sz="1600" b="1" dirty="0">
                <a:latin typeface="Arial" charset="0"/>
                <a:cs typeface="Arial" charset="0"/>
              </a:rPr>
              <a:t>Oversight of Management</a:t>
            </a:r>
            <a:r>
              <a:rPr lang="en-US" sz="1600" dirty="0">
                <a:latin typeface="Arial" charset="0"/>
                <a:cs typeface="Arial" charset="0"/>
              </a:rPr>
              <a:t> </a:t>
            </a:r>
          </a:p>
          <a:p>
            <a:pPr marL="812800" lvl="1" indent="-274638" eaLnBrk="1" hangingPunct="1">
              <a:spcAft>
                <a:spcPct val="0"/>
              </a:spcAft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Review information presented by Management </a:t>
            </a:r>
          </a:p>
          <a:p>
            <a:pPr marL="812800" lvl="1" indent="-274638" eaLnBrk="1" hangingPunct="1">
              <a:buFont typeface="Wingdings" pitchFamily="2" charset="2"/>
              <a:buChar char="ü"/>
            </a:pPr>
            <a:r>
              <a:rPr lang="en-US" sz="1600" dirty="0">
                <a:latin typeface="Arial" charset="0"/>
                <a:cs typeface="Arial" charset="0"/>
              </a:rPr>
              <a:t>Oversee the earnings press releases, as well as financial information and earnings guidance provided to analysts</a:t>
            </a:r>
          </a:p>
        </p:txBody>
      </p:sp>
      <p:pic>
        <p:nvPicPr>
          <p:cNvPr id="6" name="~PP1495.WAV">
            <a:hlinkClick r:id="" action="ppaction://media"/>
          </p:cNvPr>
          <p:cNvPicPr>
            <a:picLocks noRot="1" noChangeAspect="1"/>
          </p:cNvPicPr>
          <p:nvPr>
            <a:wavAudioFile r:embed="rId1" name="~PP1495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438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3478C3-3252-426C-A341-2E7B90077308}" type="slidenum">
              <a:rPr lang="fr-CA"/>
              <a:pPr/>
              <a:t>8</a:t>
            </a:fld>
            <a:endParaRPr lang="fr-CA"/>
          </a:p>
        </p:txBody>
      </p:sp>
      <p:sp>
        <p:nvSpPr>
          <p:cNvPr id="10244" name="Rectangle 4"/>
          <p:cNvSpPr>
            <a:spLocks noGrp="1"/>
          </p:cNvSpPr>
          <p:nvPr>
            <p:ph type="title"/>
          </p:nvPr>
        </p:nvSpPr>
        <p:spPr>
          <a:xfrm>
            <a:off x="1835696" y="274638"/>
            <a:ext cx="6851104" cy="1143000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Arial" charset="0"/>
              </a:rPr>
              <a:t>Role of the Audit Committee in Governance</a:t>
            </a:r>
            <a:r>
              <a:rPr sz="3200" dirty="0">
                <a:latin typeface="Arial" charset="0"/>
                <a:cs typeface="Arial" charset="0"/>
              </a:rPr>
              <a:t> (continued)</a:t>
            </a:r>
            <a:endParaRPr lang="fr-CA" sz="3200" dirty="0">
              <a:latin typeface="Arial" charset="0"/>
              <a:cs typeface="Arial" charset="0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457200" indent="-457200" eaLnBrk="1" hangingPunct="1">
              <a:buFont typeface="Wingdings" pitchFamily="2" charset="2"/>
              <a:buAutoNum type="arabicPeriod" startAt="5"/>
            </a:pPr>
            <a:r>
              <a:rPr lang="en-US" sz="1800" b="1" dirty="0">
                <a:latin typeface="Arial" charset="0"/>
                <a:cs typeface="Arial" charset="0"/>
              </a:rPr>
              <a:t>Oversight of Internal Audit</a:t>
            </a:r>
          </a:p>
          <a:p>
            <a:pPr marL="919163" lvl="1" indent="-381000" eaLnBrk="1" hangingPunct="1">
              <a:spcAft>
                <a:spcPts val="900"/>
              </a:spcAft>
              <a:buFont typeface="Wingdings" pitchFamily="2" charset="2"/>
              <a:buChar char="ü"/>
            </a:pPr>
            <a:r>
              <a:rPr lang="en-US" sz="1800" dirty="0">
                <a:latin typeface="Arial" charset="0"/>
                <a:cs typeface="Arial" charset="0"/>
              </a:rPr>
              <a:t>Assign internal audit the mandate to provide assurance over the appropriateness (design) and effectiveness of internal control mechanisms in place and ensure its independence and effectiveness</a:t>
            </a:r>
          </a:p>
          <a:p>
            <a:pPr marL="457200" indent="-457200" eaLnBrk="1" hangingPunct="1">
              <a:buFont typeface="Wingdings" pitchFamily="2" charset="2"/>
              <a:buAutoNum type="arabicPeriod" startAt="5"/>
            </a:pPr>
            <a:r>
              <a:rPr lang="en-US" sz="1800" b="1" dirty="0">
                <a:latin typeface="Arial" charset="0"/>
                <a:cs typeface="Arial" charset="0"/>
              </a:rPr>
              <a:t>Oversight of External Auditors</a:t>
            </a:r>
            <a:endParaRPr lang="en-US" sz="1800" dirty="0">
              <a:latin typeface="Arial" charset="0"/>
              <a:cs typeface="Arial" charset="0"/>
            </a:endParaRPr>
          </a:p>
          <a:p>
            <a:pPr marL="919163" lvl="1" indent="-381000" eaLnBrk="1" hangingPunct="1">
              <a:spcAft>
                <a:spcPts val="900"/>
              </a:spcAft>
              <a:buFont typeface="Wingdings" pitchFamily="2" charset="2"/>
              <a:buChar char="ü"/>
            </a:pPr>
            <a:r>
              <a:rPr lang="en-US" sz="1800" dirty="0">
                <a:latin typeface="Arial" charset="0"/>
                <a:cs typeface="Arial" charset="0"/>
              </a:rPr>
              <a:t>Make recommendations to the Board regarding the external auditors appointment, compensation, and oversee their work and their independence</a:t>
            </a:r>
          </a:p>
          <a:p>
            <a:pPr marL="457200" indent="-457200" eaLnBrk="1" hangingPunct="1">
              <a:buFont typeface="Wingdings" pitchFamily="2" charset="2"/>
              <a:buAutoNum type="arabicPeriod" startAt="7"/>
            </a:pPr>
            <a:r>
              <a:rPr lang="en-US" sz="1800" b="1" dirty="0">
                <a:latin typeface="Arial" charset="0"/>
                <a:cs typeface="Arial" charset="0"/>
              </a:rPr>
              <a:t>Liaison with Regulatory Agencies </a:t>
            </a:r>
            <a:r>
              <a:rPr lang="en-US" sz="1800" dirty="0">
                <a:latin typeface="Arial" charset="0"/>
                <a:cs typeface="Arial" charset="0"/>
              </a:rPr>
              <a:t>(through Internal Audit)</a:t>
            </a:r>
          </a:p>
          <a:p>
            <a:pPr marL="919163" lvl="1" indent="-381000" eaLnBrk="1" hangingPunct="1">
              <a:buFont typeface="Wingdings" pitchFamily="2" charset="2"/>
              <a:buChar char="ü"/>
            </a:pPr>
            <a:r>
              <a:rPr lang="en-US" sz="1800" dirty="0">
                <a:latin typeface="Arial" charset="0"/>
                <a:cs typeface="Arial" charset="0"/>
              </a:rPr>
              <a:t>Follow-up on recommendations issued by Regulatory Agencies</a:t>
            </a:r>
          </a:p>
          <a:p>
            <a:pPr marL="919163" lvl="1" indent="-381000" eaLnBrk="1" hangingPunct="1">
              <a:buFont typeface="Wingdings" pitchFamily="2" charset="2"/>
              <a:buChar char="ü"/>
            </a:pPr>
            <a:r>
              <a:rPr lang="en-US" sz="1800" dirty="0">
                <a:latin typeface="Arial" charset="0"/>
                <a:cs typeface="Arial" charset="0"/>
              </a:rPr>
              <a:t>Provide audit documentation (audit programs and work papers)</a:t>
            </a:r>
          </a:p>
          <a:p>
            <a:pPr marL="919163" lvl="1" indent="-381000" eaLnBrk="1" hangingPunct="1">
              <a:buFont typeface="Wingdings" pitchFamily="2" charset="2"/>
              <a:buChar char="ü"/>
            </a:pPr>
            <a:r>
              <a:rPr lang="en-US" sz="1800" dirty="0">
                <a:latin typeface="Arial" charset="0"/>
                <a:cs typeface="Arial" charset="0"/>
              </a:rPr>
              <a:t>Provide opinions on control adequacy and effectiveness (banking industry: Basel II, )</a:t>
            </a:r>
            <a:endParaRPr lang="en-CA" sz="1800" dirty="0">
              <a:latin typeface="Arial" charset="0"/>
              <a:cs typeface="Arial" charset="0"/>
            </a:endParaRPr>
          </a:p>
        </p:txBody>
      </p:sp>
      <p:pic>
        <p:nvPicPr>
          <p:cNvPr id="6" name="~PP2514.WAV">
            <a:hlinkClick r:id="" action="ppaction://media"/>
          </p:cNvPr>
          <p:cNvPicPr>
            <a:picLocks noRot="1" noChangeAspect="1"/>
          </p:cNvPicPr>
          <p:nvPr>
            <a:wavAudioFile r:embed="rId1" name="~PP2514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44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fr-CA" dirty="0"/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DEE06F5-AE9B-4472-BAFF-5DA65620046F}" type="slidenum">
              <a:rPr lang="fr-CA"/>
              <a:pPr/>
              <a:t>9</a:t>
            </a:fld>
            <a:endParaRPr lang="fr-CA"/>
          </a:p>
        </p:txBody>
      </p:sp>
      <p:sp>
        <p:nvSpPr>
          <p:cNvPr id="11268" name="Rectangle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sz="3200" b="1" dirty="0">
                <a:latin typeface="Arial" charset="0"/>
                <a:cs typeface="Times New Roman" pitchFamily="18" charset="0"/>
              </a:rPr>
              <a:t>Definition</a:t>
            </a:r>
            <a:r>
              <a:rPr lang="en-CA" sz="3200" b="1" dirty="0">
                <a:latin typeface="Arial" charset="0"/>
                <a:cs typeface="Times New Roman" pitchFamily="18" charset="0"/>
              </a:rPr>
              <a:t>: Internal Audit</a:t>
            </a:r>
            <a:endParaRPr lang="fr-CA" sz="3200" b="1" dirty="0">
              <a:latin typeface="Arial" charset="0"/>
              <a:cs typeface="Times New Roman" pitchFamily="18" charset="0"/>
            </a:endParaRPr>
          </a:p>
        </p:txBody>
      </p:sp>
      <p:sp>
        <p:nvSpPr>
          <p:cNvPr id="11269" name="Rectangle 5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>
            <a:normAutofit fontScale="77500" lnSpcReduction="20000"/>
          </a:bodyPr>
          <a:lstStyle/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an </a:t>
            </a:r>
            <a:r>
              <a:rPr lang="en-US" u="sng" dirty="0">
                <a:latin typeface="Arial" charset="0"/>
                <a:cs typeface="Arial" charset="0"/>
              </a:rPr>
              <a:t>independent</a:t>
            </a:r>
            <a:r>
              <a:rPr lang="en-US" dirty="0">
                <a:latin typeface="Arial" charset="0"/>
                <a:cs typeface="Arial" charset="0"/>
              </a:rPr>
              <a:t> and </a:t>
            </a:r>
            <a:r>
              <a:rPr lang="en-US" u="sng" dirty="0">
                <a:latin typeface="Arial" charset="0"/>
                <a:cs typeface="Arial" charset="0"/>
              </a:rPr>
              <a:t>objective </a:t>
            </a:r>
            <a:r>
              <a:rPr lang="en-US" dirty="0">
                <a:latin typeface="Arial" charset="0"/>
                <a:cs typeface="Arial" charset="0"/>
              </a:rPr>
              <a:t>activity that provides an organization with </a:t>
            </a:r>
            <a:r>
              <a:rPr lang="en-US" u="sng" dirty="0">
                <a:latin typeface="Arial" charset="0"/>
                <a:cs typeface="Arial" charset="0"/>
              </a:rPr>
              <a:t>assurance</a:t>
            </a:r>
            <a:r>
              <a:rPr lang="en-US" dirty="0">
                <a:latin typeface="Arial" charset="0"/>
                <a:cs typeface="Arial" charset="0"/>
              </a:rPr>
              <a:t> as to the degree of control over its operations, provides </a:t>
            </a:r>
            <a:r>
              <a:rPr lang="en-US" u="sng" dirty="0">
                <a:latin typeface="Arial" charset="0"/>
                <a:cs typeface="Arial" charset="0"/>
              </a:rPr>
              <a:t>advice</a:t>
            </a:r>
            <a:r>
              <a:rPr lang="en-US" dirty="0">
                <a:latin typeface="Arial" charset="0"/>
                <a:cs typeface="Arial" charset="0"/>
              </a:rPr>
              <a:t> to improve these controls and helps to create added value.</a:t>
            </a:r>
          </a:p>
          <a:p>
            <a:pPr marL="419100" indent="-419100" eaLnBrk="1" hangingPunct="1">
              <a:buFont typeface="Wingdings" pitchFamily="2" charset="2"/>
              <a:buNone/>
            </a:pPr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helps the organization achieve its objectives by evaluating its corporate governance processes, risk management processes and control measures, and via a systematic and methodical approach and by proposing ways to enhance their effectiveness.</a:t>
            </a:r>
          </a:p>
          <a:p>
            <a:pPr marL="419100" indent="-419100" eaLnBrk="1" hangingPunct="1"/>
            <a:endParaRPr lang="en-US" sz="1200" dirty="0">
              <a:latin typeface="Arial" charset="0"/>
              <a:cs typeface="Arial" charset="0"/>
            </a:endParaRPr>
          </a:p>
          <a:p>
            <a:pPr marL="419100" indent="-419100" eaLnBrk="1" hangingPunct="1"/>
            <a:r>
              <a:rPr lang="en-US" dirty="0">
                <a:latin typeface="Arial" charset="0"/>
                <a:cs typeface="Arial" charset="0"/>
              </a:rPr>
              <a:t>an assurance function to be contrasted with risk management and surveillance functions.</a:t>
            </a:r>
          </a:p>
        </p:txBody>
      </p:sp>
      <p:pic>
        <p:nvPicPr>
          <p:cNvPr id="6" name="~PP2417.WAV">
            <a:hlinkClick r:id="" action="ppaction://media"/>
          </p:cNvPr>
          <p:cNvPicPr>
            <a:picLocks noRot="1" noChangeAspect="1"/>
          </p:cNvPicPr>
          <p:nvPr>
            <a:wavAudioFile r:embed="rId1" name="~PP2417.WAV"/>
          </p:nvPr>
        </p:nvPicPr>
        <p:blipFill>
          <a:blip r:embed="rId3" cstate="print"/>
          <a:stretch>
            <a:fillRect/>
          </a:stretch>
        </p:blipFill>
        <p:spPr>
          <a:xfrm>
            <a:off x="8653463" y="636746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817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945</Words>
  <Application>Microsoft Office PowerPoint</Application>
  <PresentationFormat>On-screen Show (4:3)</PresentationFormat>
  <Paragraphs>140</Paragraphs>
  <Slides>16</Slides>
  <Notes>5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Times New Roman</vt:lpstr>
      <vt:lpstr>Verdana</vt:lpstr>
      <vt:lpstr>Wingdings</vt:lpstr>
      <vt:lpstr>Office Theme</vt:lpstr>
      <vt:lpstr>Corporate Governance MG 5326 </vt:lpstr>
      <vt:lpstr>Objectives</vt:lpstr>
      <vt:lpstr>Balancing Board &amp; Management roles</vt:lpstr>
      <vt:lpstr>The role of the board in selecting and evaluating management </vt:lpstr>
      <vt:lpstr>Compensation: the board and management</vt:lpstr>
      <vt:lpstr>The Pillars of Governance: effective control systems</vt:lpstr>
      <vt:lpstr>Role of the Audit Committee  in Governance</vt:lpstr>
      <vt:lpstr>Role of the Audit Committee in Governance (continued)</vt:lpstr>
      <vt:lpstr>Definition: Internal Audit</vt:lpstr>
      <vt:lpstr>Role and Responsibilities  of  Internal Audit Function</vt:lpstr>
      <vt:lpstr>Internal Audit:eyes and ears of the board</vt:lpstr>
      <vt:lpstr>Internal Audit: Management Aid</vt:lpstr>
      <vt:lpstr>Internal Audit: Interaction With External Auditors</vt:lpstr>
      <vt:lpstr>The external Auditor</vt:lpstr>
      <vt:lpstr>The role of the external auditor</vt:lpstr>
      <vt:lpstr>Class 3 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Governance</dc:title>
  <dc:creator>Janis</dc:creator>
  <cp:lastModifiedBy>Dell</cp:lastModifiedBy>
  <cp:revision>16</cp:revision>
  <dcterms:created xsi:type="dcterms:W3CDTF">2010-07-20T17:00:56Z</dcterms:created>
  <dcterms:modified xsi:type="dcterms:W3CDTF">2017-01-10T21:41:00Z</dcterms:modified>
</cp:coreProperties>
</file>